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8" autoAdjust="0"/>
    <p:restoredTop sz="95983" autoAdjust="0"/>
  </p:normalViewPr>
  <p:slideViewPr>
    <p:cSldViewPr snapToGrid="0" snapToObjects="1">
      <p:cViewPr varScale="1">
        <p:scale>
          <a:sx n="85" d="100"/>
          <a:sy n="85" d="100"/>
        </p:scale>
        <p:origin x="78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Hafiz Putra Amanta Nasution" userId="cab36e340106c167" providerId="LiveId" clId="{1479738C-8343-403A-A522-FCE10E5885E7}"/>
    <pc:docChg chg="undo redo custSel modSld">
      <pc:chgData name="Hafiz Putra Amanta Nasution" userId="cab36e340106c167" providerId="LiveId" clId="{1479738C-8343-403A-A522-FCE10E5885E7}" dt="2023-12-26T11:00:30.732" v="2304"/>
      <pc:docMkLst>
        <pc:docMk/>
      </pc:docMkLst>
      <pc:sldChg chg="modSp mod">
        <pc:chgData name="Hafiz Putra Amanta Nasution" userId="cab36e340106c167" providerId="LiveId" clId="{1479738C-8343-403A-A522-FCE10E5885E7}" dt="2023-12-26T11:00:30.732" v="2304"/>
        <pc:sldMkLst>
          <pc:docMk/>
          <pc:sldMk cId="1553432724" sldId="262"/>
        </pc:sldMkLst>
        <pc:spChg chg="mod">
          <ac:chgData name="Hafiz Putra Amanta Nasution" userId="cab36e340106c167" providerId="LiveId" clId="{1479738C-8343-403A-A522-FCE10E5885E7}" dt="2023-12-26T11:00:30.732" v="2304"/>
          <ac:spMkLst>
            <pc:docMk/>
            <pc:sldMk cId="1553432724" sldId="262"/>
            <ac:spMk id="7" creationId="{0BFEC426-B615-E549-83E5-140FD588BC64}"/>
          </ac:spMkLst>
        </pc:spChg>
      </pc:sldChg>
      <pc:sldChg chg="modSp mod">
        <pc:chgData name="Hafiz Putra Amanta Nasution" userId="cab36e340106c167" providerId="LiveId" clId="{1479738C-8343-403A-A522-FCE10E5885E7}" dt="2023-12-26T10:40:05.976" v="1514" actId="6549"/>
        <pc:sldMkLst>
          <pc:docMk/>
          <pc:sldMk cId="2560061391" sldId="332"/>
        </pc:sldMkLst>
        <pc:spChg chg="mod">
          <ac:chgData name="Hafiz Putra Amanta Nasution" userId="cab36e340106c167" providerId="LiveId" clId="{1479738C-8343-403A-A522-FCE10E5885E7}" dt="2023-12-26T10:40:05.976" v="1514" actId="6549"/>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Hafiz Putra Amanta</a:t>
            </a:r>
          </a:p>
          <a:p>
            <a:r>
              <a:rPr lang="en-US">
                <a:solidFill>
                  <a:schemeClr val="bg2"/>
                </a:solidFill>
                <a:latin typeface="Abadi"/>
                <a:ea typeface="SF Pro" pitchFamily="2" charset="0"/>
                <a:cs typeface="SF Pro" pitchFamily="2" charset="0"/>
              </a:rPr>
              <a:t>December 21,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0FAE7-0760-8A74-EB3F-1D9791799286}"/>
              </a:ext>
            </a:extLst>
          </p:cNvPr>
          <p:cNvPicPr>
            <a:picLocks noChangeAspect="1"/>
          </p:cNvPicPr>
          <p:nvPr/>
        </p:nvPicPr>
        <p:blipFill>
          <a:blip r:embed="rId3"/>
          <a:stretch>
            <a:fillRect/>
          </a:stretch>
        </p:blipFill>
        <p:spPr>
          <a:xfrm>
            <a:off x="842337" y="1707928"/>
            <a:ext cx="10370948" cy="20321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F44E99D-3793-B918-6738-48215549500B}"/>
              </a:ext>
            </a:extLst>
          </p:cNvPr>
          <p:cNvPicPr>
            <a:picLocks noChangeAspect="1"/>
          </p:cNvPicPr>
          <p:nvPr/>
        </p:nvPicPr>
        <p:blipFill>
          <a:blip r:embed="rId3"/>
          <a:stretch>
            <a:fillRect/>
          </a:stretch>
        </p:blipFill>
        <p:spPr>
          <a:xfrm>
            <a:off x="770011" y="1435317"/>
            <a:ext cx="4239923" cy="384960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50990E0-4881-1A37-DD3C-626C8D4A79A3}"/>
              </a:ext>
            </a:extLst>
          </p:cNvPr>
          <p:cNvPicPr>
            <a:picLocks noChangeAspect="1"/>
          </p:cNvPicPr>
          <p:nvPr/>
        </p:nvPicPr>
        <p:blipFill>
          <a:blip r:embed="rId3"/>
          <a:stretch>
            <a:fillRect/>
          </a:stretch>
        </p:blipFill>
        <p:spPr>
          <a:xfrm>
            <a:off x="770012" y="1614891"/>
            <a:ext cx="4770820" cy="366228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1FB566A-F773-51AC-7CFB-C146AD69B606}"/>
              </a:ext>
            </a:extLst>
          </p:cNvPr>
          <p:cNvPicPr>
            <a:picLocks noChangeAspect="1"/>
          </p:cNvPicPr>
          <p:nvPr/>
        </p:nvPicPr>
        <p:blipFill>
          <a:blip r:embed="rId3"/>
          <a:stretch>
            <a:fillRect/>
          </a:stretch>
        </p:blipFill>
        <p:spPr>
          <a:xfrm>
            <a:off x="770011" y="1467335"/>
            <a:ext cx="4135203" cy="370429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2B69E7F-3B73-4A5C-1349-B7BE90AACECD}"/>
              </a:ext>
            </a:extLst>
          </p:cNvPr>
          <p:cNvPicPr>
            <a:picLocks noChangeAspect="1"/>
          </p:cNvPicPr>
          <p:nvPr/>
        </p:nvPicPr>
        <p:blipFill>
          <a:blip r:embed="rId3"/>
          <a:stretch>
            <a:fillRect/>
          </a:stretch>
        </p:blipFill>
        <p:spPr>
          <a:xfrm>
            <a:off x="770011" y="1559142"/>
            <a:ext cx="4297935" cy="385007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4B9FEFB-8570-4BE8-A771-465124349467}"/>
              </a:ext>
            </a:extLst>
          </p:cNvPr>
          <p:cNvPicPr>
            <a:picLocks noChangeAspect="1"/>
          </p:cNvPicPr>
          <p:nvPr/>
        </p:nvPicPr>
        <p:blipFill>
          <a:blip r:embed="rId3"/>
          <a:stretch>
            <a:fillRect/>
          </a:stretch>
        </p:blipFill>
        <p:spPr>
          <a:xfrm>
            <a:off x="770011" y="1573078"/>
            <a:ext cx="4848125" cy="369381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2BDDDB8C-D2E9-4142-3873-DC82B7FF8A25}"/>
              </a:ext>
            </a:extLst>
          </p:cNvPr>
          <p:cNvSpPr txBox="1"/>
          <p:nvPr/>
        </p:nvSpPr>
        <p:spPr>
          <a:xfrm>
            <a:off x="3047354" y="2690336"/>
            <a:ext cx="6094708" cy="1477328"/>
          </a:xfrm>
          <a:prstGeom prst="rect">
            <a:avLst/>
          </a:prstGeom>
          <a:noFill/>
        </p:spPr>
        <p:txBody>
          <a:bodyPr wrap="square">
            <a:spAutoFit/>
          </a:bodyPr>
          <a:lstStyle/>
          <a:p>
            <a:r>
              <a:rPr lang="id-ID" b="1"/>
              <a:t>Launch_Site</a:t>
            </a:r>
          </a:p>
          <a:p>
            <a:r>
              <a:rPr lang="id-ID"/>
              <a:t>CCAFS LC-40</a:t>
            </a:r>
          </a:p>
          <a:p>
            <a:r>
              <a:rPr lang="id-ID"/>
              <a:t>VAFB SLC-4E</a:t>
            </a:r>
          </a:p>
          <a:p>
            <a:r>
              <a:rPr lang="id-ID"/>
              <a:t>KSC LC-39A</a:t>
            </a:r>
          </a:p>
          <a:p>
            <a:r>
              <a:rPr lang="id-ID"/>
              <a:t>CCAFS SLC-40</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30AA912-CB46-9D32-0C8D-0E8E489DAA85}"/>
              </a:ext>
            </a:extLst>
          </p:cNvPr>
          <p:cNvPicPr>
            <a:picLocks noChangeAspect="1"/>
          </p:cNvPicPr>
          <p:nvPr/>
        </p:nvPicPr>
        <p:blipFill>
          <a:blip r:embed="rId3"/>
          <a:stretch>
            <a:fillRect/>
          </a:stretch>
        </p:blipFill>
        <p:spPr>
          <a:xfrm>
            <a:off x="914400" y="1399863"/>
            <a:ext cx="10215966" cy="19330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2ECDA96C-44C7-6E00-5787-1C8782A5F6A4}"/>
              </a:ext>
            </a:extLst>
          </p:cNvPr>
          <p:cNvPicPr>
            <a:picLocks noChangeAspect="1"/>
          </p:cNvPicPr>
          <p:nvPr/>
        </p:nvPicPr>
        <p:blipFill rotWithShape="1">
          <a:blip r:embed="rId3"/>
          <a:srcRect r="46356"/>
          <a:stretch/>
        </p:blipFill>
        <p:spPr>
          <a:xfrm>
            <a:off x="770011" y="1499279"/>
            <a:ext cx="6540285" cy="232510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C6882D1-C2FA-487B-6BB3-C5E6DD582C04}"/>
              </a:ext>
            </a:extLst>
          </p:cNvPr>
          <p:cNvPicPr>
            <a:picLocks noChangeAspect="1"/>
          </p:cNvPicPr>
          <p:nvPr/>
        </p:nvPicPr>
        <p:blipFill>
          <a:blip r:embed="rId3"/>
          <a:stretch>
            <a:fillRect/>
          </a:stretch>
        </p:blipFill>
        <p:spPr>
          <a:xfrm>
            <a:off x="770011" y="1498700"/>
            <a:ext cx="7864522" cy="266723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AD9F360-3705-A88B-3BC6-CC9216D06AEB}"/>
              </a:ext>
            </a:extLst>
          </p:cNvPr>
          <p:cNvPicPr>
            <a:picLocks noChangeAspect="1"/>
          </p:cNvPicPr>
          <p:nvPr/>
        </p:nvPicPr>
        <p:blipFill>
          <a:blip r:embed="rId3"/>
          <a:stretch>
            <a:fillRect/>
          </a:stretch>
        </p:blipFill>
        <p:spPr>
          <a:xfrm>
            <a:off x="770011" y="1629491"/>
            <a:ext cx="8260796" cy="209568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D894E00-469E-9D68-8927-A0A9E477460D}"/>
              </a:ext>
            </a:extLst>
          </p:cNvPr>
          <p:cNvPicPr>
            <a:picLocks noChangeAspect="1"/>
          </p:cNvPicPr>
          <p:nvPr/>
        </p:nvPicPr>
        <p:blipFill>
          <a:blip r:embed="rId3"/>
          <a:stretch>
            <a:fillRect/>
          </a:stretch>
        </p:blipFill>
        <p:spPr>
          <a:xfrm>
            <a:off x="770011" y="1466843"/>
            <a:ext cx="10394500" cy="14938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9351"/>
            <a:ext cx="10326708" cy="45262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methodologies</a:t>
            </a:r>
          </a:p>
          <a:p>
            <a:pPr marL="0" indent="0" algn="just">
              <a:lnSpc>
                <a:spcPct val="100000"/>
              </a:lnSpc>
              <a:spcBef>
                <a:spcPts val="1400"/>
              </a:spcBef>
              <a:buNone/>
            </a:pPr>
            <a:r>
              <a:rPr lang="en-US" sz="1800">
                <a:solidFill>
                  <a:schemeClr val="accent3">
                    <a:lumMod val="25000"/>
                  </a:schemeClr>
                </a:solidFill>
                <a:latin typeface="Abadi" panose="020B0604020104020204" pitchFamily="34" charset="0"/>
              </a:rPr>
              <a:t>Analisis dilakukan dengan tujuan untuk memprediksi first stage landing dari Space X Falcon 9. Data yang digunakan bersumber dari API yang disediakan oleh Space X secara publik. Proses data cleansing dan preprocessing dilakukan sebelum memilih model klasifikasi yang akan digunakan. Evaluasi terhadap model dilakukan berdasarkan skor dari parameter terbaik. Setiap model klasifikasi memberikan hasil yang sama pada data test, tetapi tree_cv memberikan hasil yang lebih baik pada data train, sehingga saya menyimpulkan bahwa model terbaik adalah tree_cv. Hasil prediksi menunjukkan bahwa </a:t>
            </a:r>
          </a:p>
          <a:p>
            <a:pPr marL="0"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1800">
                <a:solidFill>
                  <a:schemeClr val="accent3">
                    <a:lumMod val="25000"/>
                  </a:schemeClr>
                </a:solidFill>
                <a:latin typeface="Abadi" panose="020B0604020104020204" pitchFamily="34" charset="0"/>
              </a:rPr>
              <a:t>Summary </a:t>
            </a:r>
            <a:r>
              <a:rPr lang="en-US" sz="1800" dirty="0">
                <a:solidFill>
                  <a:schemeClr val="accent3">
                    <a:lumMod val="25000"/>
                  </a:schemeClr>
                </a:solidFill>
                <a:latin typeface="Abadi" panose="020B0604020104020204" pitchFamily="34" charset="0"/>
              </a:rPr>
              <a:t>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EA06DE1-59A9-556F-150A-8C28677F1012}"/>
              </a:ext>
            </a:extLst>
          </p:cNvPr>
          <p:cNvPicPr>
            <a:picLocks noChangeAspect="1"/>
          </p:cNvPicPr>
          <p:nvPr/>
        </p:nvPicPr>
        <p:blipFill>
          <a:blip r:embed="rId3"/>
          <a:stretch>
            <a:fillRect/>
          </a:stretch>
        </p:blipFill>
        <p:spPr>
          <a:xfrm>
            <a:off x="770011" y="1425191"/>
            <a:ext cx="8314140" cy="31397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CBAE96B-C683-E7D8-ABD6-4433BF48A3A0}"/>
              </a:ext>
            </a:extLst>
          </p:cNvPr>
          <p:cNvPicPr>
            <a:picLocks noChangeAspect="1"/>
          </p:cNvPicPr>
          <p:nvPr/>
        </p:nvPicPr>
        <p:blipFill>
          <a:blip r:embed="rId3"/>
          <a:stretch>
            <a:fillRect/>
          </a:stretch>
        </p:blipFill>
        <p:spPr>
          <a:xfrm>
            <a:off x="770011" y="1387641"/>
            <a:ext cx="10635193" cy="21188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EDFC206-A582-88EF-E261-1FB1C7B092AF}"/>
              </a:ext>
            </a:extLst>
          </p:cNvPr>
          <p:cNvPicPr>
            <a:picLocks noChangeAspect="1"/>
          </p:cNvPicPr>
          <p:nvPr/>
        </p:nvPicPr>
        <p:blipFill>
          <a:blip r:embed="rId3"/>
          <a:stretch>
            <a:fillRect/>
          </a:stretch>
        </p:blipFill>
        <p:spPr>
          <a:xfrm>
            <a:off x="770011" y="1615015"/>
            <a:ext cx="4084674" cy="8382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0AE9CD8-D275-B28C-E9DC-BDAA970660CA}"/>
              </a:ext>
            </a:extLst>
          </p:cNvPr>
          <p:cNvPicPr>
            <a:picLocks noChangeAspect="1"/>
          </p:cNvPicPr>
          <p:nvPr/>
        </p:nvPicPr>
        <p:blipFill>
          <a:blip r:embed="rId3"/>
          <a:stretch>
            <a:fillRect/>
          </a:stretch>
        </p:blipFill>
        <p:spPr>
          <a:xfrm>
            <a:off x="770011" y="1446082"/>
            <a:ext cx="4122068" cy="292444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F1455C2B-DCBC-1D07-B085-17DC70711E05}"/>
              </a:ext>
            </a:extLst>
          </p:cNvPr>
          <p:cNvPicPr>
            <a:picLocks noChangeAspect="1"/>
          </p:cNvPicPr>
          <p:nvPr/>
        </p:nvPicPr>
        <p:blipFill>
          <a:blip r:embed="rId3"/>
          <a:stretch>
            <a:fillRect/>
          </a:stretch>
        </p:blipFill>
        <p:spPr>
          <a:xfrm>
            <a:off x="250408" y="1533056"/>
            <a:ext cx="7583985" cy="369876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37B4F4E5-BD57-C3F2-E877-65E2ABAC1CF9}"/>
              </a:ext>
            </a:extLst>
          </p:cNvPr>
          <p:cNvPicPr>
            <a:picLocks noChangeAspect="1"/>
          </p:cNvPicPr>
          <p:nvPr/>
        </p:nvPicPr>
        <p:blipFill>
          <a:blip r:embed="rId3"/>
          <a:stretch>
            <a:fillRect/>
          </a:stretch>
        </p:blipFill>
        <p:spPr>
          <a:xfrm>
            <a:off x="194826" y="1544104"/>
            <a:ext cx="7585323" cy="366422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3B3BB2B3-A9F3-E75E-BD1B-CEE133C67415}"/>
              </a:ext>
            </a:extLst>
          </p:cNvPr>
          <p:cNvPicPr>
            <a:picLocks noChangeAspect="1"/>
          </p:cNvPicPr>
          <p:nvPr/>
        </p:nvPicPr>
        <p:blipFill>
          <a:blip r:embed="rId3"/>
          <a:stretch>
            <a:fillRect/>
          </a:stretch>
        </p:blipFill>
        <p:spPr>
          <a:xfrm>
            <a:off x="734028" y="1519200"/>
            <a:ext cx="6573423" cy="40182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512AB725-B44F-FB68-81B5-13CA3F85F0D6}"/>
              </a:ext>
            </a:extLst>
          </p:cNvPr>
          <p:cNvPicPr>
            <a:picLocks noChangeAspect="1"/>
          </p:cNvPicPr>
          <p:nvPr/>
        </p:nvPicPr>
        <p:blipFill>
          <a:blip r:embed="rId3"/>
          <a:stretch>
            <a:fillRect/>
          </a:stretch>
        </p:blipFill>
        <p:spPr>
          <a:xfrm>
            <a:off x="770011" y="1543837"/>
            <a:ext cx="5395428" cy="345215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0575"/>
            <a:ext cx="10399485" cy="3731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800">
                <a:solidFill>
                  <a:schemeClr val="accent3">
                    <a:lumMod val="25000"/>
                  </a:schemeClr>
                </a:solidFill>
                <a:latin typeface="Abadi" panose="020B0604020104020204" pitchFamily="34" charset="0"/>
              </a:rPr>
              <a:t>Space flight is a very expensive project. Various companies provide space flight services at varying costs. One company that offers low-cost space flights is Space X. The Falcon 9 owned by Space X is claimed to cost USD 62 million, compared to other companies, which usually cost up to USD 165 million. This cheaper cost can occur because SpaceX can reuse the first stage of its rocket. The ability to predict the success of the Falcon 9's first-stage landing can make it easier for companies to predict costs. In the end, if the costs incurred by Space X can be predicted, then Space Y can take a more precise policy regarding determining the price that will be offered in the project tender.</a:t>
            </a:r>
          </a:p>
          <a:p>
            <a:pPr marL="0" indent="0">
              <a:spcBef>
                <a:spcPts val="1400"/>
              </a:spcBef>
              <a:buNone/>
            </a:pPr>
            <a:endParaRPr lang="en-US" sz="1800">
              <a:solidFill>
                <a:schemeClr val="accent3">
                  <a:lumMod val="25000"/>
                </a:schemeClr>
              </a:solidFill>
              <a:latin typeface="Abadi" panose="020B0604020104020204" pitchFamily="34" charset="0"/>
            </a:endParaRPr>
          </a:p>
          <a:p>
            <a:pPr marL="0" indent="0">
              <a:spcBef>
                <a:spcPts val="1400"/>
              </a:spcBef>
              <a:buNone/>
            </a:pPr>
            <a:r>
              <a:rPr lang="en-US" sz="1800" b="1">
                <a:solidFill>
                  <a:schemeClr val="accent3">
                    <a:lumMod val="25000"/>
                  </a:schemeClr>
                </a:solidFill>
                <a:latin typeface="Abadi" panose="020B0604020104020204" pitchFamily="34" charset="0"/>
              </a:rPr>
              <a:t>Seeing the importance of predicting the success of the Falcon 9 landing, a model is needed that can make predictions regarding this matter accurately.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433D017A-20F5-F622-1671-8EA3D32A5633}"/>
              </a:ext>
            </a:extLst>
          </p:cNvPr>
          <p:cNvPicPr>
            <a:picLocks noChangeAspect="1"/>
          </p:cNvPicPr>
          <p:nvPr/>
        </p:nvPicPr>
        <p:blipFill>
          <a:blip r:embed="rId3"/>
          <a:stretch>
            <a:fillRect/>
          </a:stretch>
        </p:blipFill>
        <p:spPr>
          <a:xfrm>
            <a:off x="770011" y="1975349"/>
            <a:ext cx="5052498" cy="316257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D8F0782B-2011-DB34-9C42-F7D624F20865}"/>
              </a:ext>
            </a:extLst>
          </p:cNvPr>
          <p:cNvPicPr>
            <a:picLocks noChangeAspect="1"/>
          </p:cNvPicPr>
          <p:nvPr/>
        </p:nvPicPr>
        <p:blipFill>
          <a:blip r:embed="rId3"/>
          <a:stretch>
            <a:fillRect/>
          </a:stretch>
        </p:blipFill>
        <p:spPr>
          <a:xfrm>
            <a:off x="770011" y="1620078"/>
            <a:ext cx="4687246" cy="3256723"/>
          </a:xfrm>
          <a:prstGeom prst="rect">
            <a:avLst/>
          </a:prstGeom>
        </p:spPr>
      </p:pic>
      <p:pic>
        <p:nvPicPr>
          <p:cNvPr id="7" name="Picture 6">
            <a:extLst>
              <a:ext uri="{FF2B5EF4-FFF2-40B4-BE49-F238E27FC236}">
                <a16:creationId xmlns:a16="http://schemas.microsoft.com/office/drawing/2014/main" id="{4C0E2F04-D363-E5C8-405C-B0314AB5C394}"/>
              </a:ext>
            </a:extLst>
          </p:cNvPr>
          <p:cNvPicPr>
            <a:picLocks noChangeAspect="1"/>
          </p:cNvPicPr>
          <p:nvPr/>
        </p:nvPicPr>
        <p:blipFill>
          <a:blip r:embed="rId4"/>
          <a:stretch>
            <a:fillRect/>
          </a:stretch>
        </p:blipFill>
        <p:spPr>
          <a:xfrm>
            <a:off x="6665390" y="1620078"/>
            <a:ext cx="4756599" cy="32567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D107CE7-24C7-F8E7-4E36-0508F6AA3E8B}"/>
              </a:ext>
            </a:extLst>
          </p:cNvPr>
          <p:cNvPicPr>
            <a:picLocks noChangeAspect="1"/>
          </p:cNvPicPr>
          <p:nvPr/>
        </p:nvPicPr>
        <p:blipFill>
          <a:blip r:embed="rId3"/>
          <a:stretch>
            <a:fillRect/>
          </a:stretch>
        </p:blipFill>
        <p:spPr>
          <a:xfrm>
            <a:off x="770011" y="1541033"/>
            <a:ext cx="4073209" cy="34968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55301"/>
            <a:ext cx="10515600"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dirty="0">
                <a:solidFill>
                  <a:srgbClr val="0B49CB"/>
                </a:solidFill>
                <a:latin typeface="Abadi"/>
              </a:rPr>
              <a:t>Executive Summary</a:t>
            </a:r>
          </a:p>
          <a:p>
            <a:pPr algn="just">
              <a:lnSpc>
                <a:spcPct val="100000"/>
              </a:lnSpc>
              <a:spcBef>
                <a:spcPts val="0"/>
              </a:spcBef>
            </a:pPr>
            <a:r>
              <a:rPr lang="en-US" sz="2000" dirty="0">
                <a:solidFill>
                  <a:schemeClr val="accent3">
                    <a:lumMod val="25000"/>
                  </a:schemeClr>
                </a:solidFill>
                <a:latin typeface="Abadi"/>
              </a:rPr>
              <a:t>Data collection </a:t>
            </a:r>
            <a:r>
              <a:rPr lang="en-US" sz="2000">
                <a:solidFill>
                  <a:schemeClr val="accent3">
                    <a:lumMod val="25000"/>
                  </a:schemeClr>
                </a:solidFill>
                <a:latin typeface="Abadi"/>
              </a:rPr>
              <a:t>methodology:</a:t>
            </a:r>
          </a:p>
          <a:p>
            <a:pPr marL="0" indent="0" algn="just">
              <a:lnSpc>
                <a:spcPct val="100000"/>
              </a:lnSpc>
              <a:spcBef>
                <a:spcPts val="0"/>
              </a:spcBef>
              <a:buNone/>
            </a:pPr>
            <a:r>
              <a:rPr lang="en-US" sz="1800">
                <a:solidFill>
                  <a:schemeClr val="bg2">
                    <a:lumMod val="50000"/>
                  </a:schemeClr>
                </a:solidFill>
                <a:latin typeface="Abadi"/>
              </a:rPr>
              <a:t>Data is collected from the API provided by Space X as well as by webscraping from Wikipedia pages</a:t>
            </a:r>
          </a:p>
          <a:p>
            <a:pPr marL="0" indent="0" algn="just">
              <a:lnSpc>
                <a:spcPct val="100000"/>
              </a:lnSpc>
              <a:spcBef>
                <a:spcPts val="0"/>
              </a:spcBef>
              <a:buNone/>
            </a:pPr>
            <a:endParaRPr lang="en-US" sz="1800" dirty="0">
              <a:solidFill>
                <a:schemeClr val="bg2">
                  <a:lumMod val="50000"/>
                </a:schemeClr>
              </a:solidFill>
              <a:latin typeface="Abadi"/>
            </a:endParaRPr>
          </a:p>
          <a:p>
            <a:pPr algn="just">
              <a:lnSpc>
                <a:spcPct val="100000"/>
              </a:lnSpc>
              <a:spcBef>
                <a:spcPts val="0"/>
              </a:spcBef>
            </a:pPr>
            <a:r>
              <a:rPr lang="en-US" sz="2000" dirty="0">
                <a:solidFill>
                  <a:schemeClr val="accent3">
                    <a:lumMod val="25000"/>
                  </a:schemeClr>
                </a:solidFill>
                <a:latin typeface="Abadi"/>
              </a:rPr>
              <a:t>Perform </a:t>
            </a:r>
            <a:r>
              <a:rPr lang="en-US" sz="2000">
                <a:solidFill>
                  <a:schemeClr val="accent3">
                    <a:lumMod val="25000"/>
                  </a:schemeClr>
                </a:solidFill>
                <a:latin typeface="Abadi"/>
              </a:rPr>
              <a:t>data wrangling</a:t>
            </a:r>
          </a:p>
          <a:p>
            <a:pPr marL="0" indent="0" algn="just">
              <a:lnSpc>
                <a:spcPct val="100000"/>
              </a:lnSpc>
              <a:spcBef>
                <a:spcPts val="0"/>
              </a:spcBef>
              <a:buNone/>
            </a:pPr>
            <a:r>
              <a:rPr lang="en-US" sz="1800">
                <a:solidFill>
                  <a:schemeClr val="bg2">
                    <a:lumMod val="50000"/>
                  </a:schemeClr>
                </a:solidFill>
                <a:latin typeface="Abadi"/>
              </a:rPr>
              <a:t>Data wrangling is carried out by doing Exploratory Data Analysis (EDA) to find patterns in the data and to determine data labels before preparing a predictive model.</a:t>
            </a:r>
            <a:endParaRPr lang="en-US" sz="1800" dirty="0">
              <a:solidFill>
                <a:schemeClr val="bg2">
                  <a:lumMod val="50000"/>
                </a:schemeClr>
              </a:solidFill>
              <a:latin typeface="Abadi"/>
            </a:endParaRPr>
          </a:p>
          <a:p>
            <a:pPr algn="just">
              <a:lnSpc>
                <a:spcPct val="100000"/>
              </a:lnSpc>
              <a:spcBef>
                <a:spcPts val="0"/>
              </a:spcBef>
            </a:pPr>
            <a:endParaRPr lang="en-US" sz="2000">
              <a:solidFill>
                <a:schemeClr val="accent3">
                  <a:lumMod val="25000"/>
                </a:schemeClr>
              </a:solidFill>
              <a:latin typeface="Abadi"/>
            </a:endParaRPr>
          </a:p>
          <a:p>
            <a:pPr algn="just">
              <a:lnSpc>
                <a:spcPct val="100000"/>
              </a:lnSpc>
              <a:spcBef>
                <a:spcPts val="0"/>
              </a:spcBef>
            </a:pPr>
            <a:r>
              <a:rPr lang="en-US" sz="2000">
                <a:solidFill>
                  <a:schemeClr val="accent3">
                    <a:lumMod val="25000"/>
                  </a:schemeClr>
                </a:solidFill>
                <a:latin typeface="Abadi"/>
              </a:rPr>
              <a:t>Perform </a:t>
            </a:r>
            <a:r>
              <a:rPr lang="en-US" sz="2000" dirty="0">
                <a:solidFill>
                  <a:schemeClr val="accent3">
                    <a:lumMod val="25000"/>
                  </a:schemeClr>
                </a:solidFill>
                <a:latin typeface="Abadi"/>
              </a:rPr>
              <a:t>exploratory data analysis (EDA) using visualization </a:t>
            </a:r>
            <a:r>
              <a:rPr lang="en-US" sz="2000">
                <a:solidFill>
                  <a:schemeClr val="accent3">
                    <a:lumMod val="25000"/>
                  </a:schemeClr>
                </a:solidFill>
                <a:latin typeface="Abadi"/>
              </a:rPr>
              <a:t>and SQL</a:t>
            </a:r>
          </a:p>
          <a:p>
            <a:pPr algn="just">
              <a:lnSpc>
                <a:spcPct val="100000"/>
              </a:lnSpc>
              <a:spcBef>
                <a:spcPts val="0"/>
              </a:spcBef>
            </a:pPr>
            <a:r>
              <a:rPr lang="en-US" sz="2000">
                <a:solidFill>
                  <a:schemeClr val="accent3">
                    <a:lumMod val="25000"/>
                  </a:schemeClr>
                </a:solidFill>
                <a:latin typeface="Abadi"/>
              </a:rPr>
              <a:t>Perform </a:t>
            </a:r>
            <a:r>
              <a:rPr lang="en-US" sz="2000" dirty="0">
                <a:solidFill>
                  <a:schemeClr val="accent3">
                    <a:lumMod val="25000"/>
                  </a:schemeClr>
                </a:solidFill>
                <a:latin typeface="Abadi"/>
              </a:rPr>
              <a:t>interactive visual analytics using Folium and </a:t>
            </a:r>
            <a:r>
              <a:rPr lang="en-US" sz="2000" err="1">
                <a:solidFill>
                  <a:schemeClr val="accent3">
                    <a:lumMod val="25000"/>
                  </a:schemeClr>
                </a:solidFill>
                <a:latin typeface="Abadi"/>
              </a:rPr>
              <a:t>Plotly</a:t>
            </a:r>
            <a:r>
              <a:rPr lang="en-US" sz="2000">
                <a:solidFill>
                  <a:schemeClr val="accent3">
                    <a:lumMod val="25000"/>
                  </a:schemeClr>
                </a:solidFill>
                <a:latin typeface="Abadi"/>
              </a:rPr>
              <a:t> Dash</a:t>
            </a:r>
          </a:p>
          <a:p>
            <a:pPr algn="just">
              <a:lnSpc>
                <a:spcPct val="100000"/>
              </a:lnSpc>
              <a:spcBef>
                <a:spcPts val="0"/>
              </a:spcBef>
            </a:pPr>
            <a:r>
              <a:rPr lang="en-US" sz="2000">
                <a:solidFill>
                  <a:schemeClr val="accent3">
                    <a:lumMod val="25000"/>
                  </a:schemeClr>
                </a:solidFill>
                <a:latin typeface="Abadi"/>
              </a:rPr>
              <a:t>Perform </a:t>
            </a:r>
            <a:r>
              <a:rPr lang="en-US" sz="2000" dirty="0">
                <a:solidFill>
                  <a:schemeClr val="accent3">
                    <a:lumMod val="25000"/>
                  </a:schemeClr>
                </a:solidFill>
                <a:latin typeface="Abadi"/>
              </a:rPr>
              <a:t>predictive analysis using </a:t>
            </a:r>
            <a:r>
              <a:rPr lang="en-US" sz="2000">
                <a:solidFill>
                  <a:schemeClr val="accent3">
                    <a:lumMod val="25000"/>
                  </a:schemeClr>
                </a:solidFill>
                <a:latin typeface="Abadi"/>
              </a:rPr>
              <a:t>classification models</a:t>
            </a:r>
          </a:p>
          <a:p>
            <a:pPr marL="0" indent="0" algn="just">
              <a:lnSpc>
                <a:spcPct val="100000"/>
              </a:lnSpc>
              <a:spcBef>
                <a:spcPts val="0"/>
              </a:spcBef>
              <a:buNone/>
            </a:pPr>
            <a:r>
              <a:rPr lang="en-US" sz="1600">
                <a:solidFill>
                  <a:schemeClr val="bg2">
                    <a:lumMod val="50000"/>
                  </a:schemeClr>
                </a:solidFill>
                <a:latin typeface="Abadi"/>
              </a:rPr>
              <a:t>The selection of the classification model is carried out by considering the evaluation scores using training data and test data. The model with the highest score will be selected to predict the success of the Falcon 9's first stage landing</a:t>
            </a:r>
            <a:endParaRPr lang="en-US" sz="3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192</TotalTime>
  <Words>1040</Words>
  <Application>Microsoft Office PowerPoint</Application>
  <PresentationFormat>Widescreen</PresentationFormat>
  <Paragraphs>169</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Hafiz Putra Amanta Nasution</cp:lastModifiedBy>
  <cp:revision>217</cp:revision>
  <dcterms:created xsi:type="dcterms:W3CDTF">2021-04-29T18:58:34Z</dcterms:created>
  <dcterms:modified xsi:type="dcterms:W3CDTF">2023-12-26T11:00:39Z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